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M Sans" pitchFamily="2" charset="77"/>
      <p:regular r:id="rId14"/>
    </p:embeddedFont>
    <p:embeddedFont>
      <p:font typeface="DM Sans 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61" autoAdjust="0"/>
  </p:normalViewPr>
  <p:slideViewPr>
    <p:cSldViewPr>
      <p:cViewPr>
        <p:scale>
          <a:sx n="64" d="100"/>
          <a:sy n="64" d="100"/>
        </p:scale>
        <p:origin x="296" y="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63.sv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61.svg"/><Relationship Id="rId5" Type="http://schemas.openxmlformats.org/officeDocument/2006/relationships/image" Target="../media/image24.png"/><Relationship Id="rId10" Type="http://schemas.openxmlformats.org/officeDocument/2006/relationships/image" Target="../media/image60.png"/><Relationship Id="rId4" Type="http://schemas.openxmlformats.org/officeDocument/2006/relationships/image" Target="../media/image5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0.png"/><Relationship Id="rId7" Type="http://schemas.openxmlformats.org/officeDocument/2006/relationships/image" Target="../media/image6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0.png"/><Relationship Id="rId7" Type="http://schemas.openxmlformats.org/officeDocument/2006/relationships/image" Target="../media/image6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57.svg"/><Relationship Id="rId10" Type="http://schemas.openxmlformats.org/officeDocument/2006/relationships/image" Target="../media/image72.png"/><Relationship Id="rId4" Type="http://schemas.openxmlformats.org/officeDocument/2006/relationships/image" Target="../media/image56.png"/><Relationship Id="rId9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32.jpe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2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24" Type="http://schemas.openxmlformats.org/officeDocument/2006/relationships/image" Target="../media/image35.jpe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23" Type="http://schemas.openxmlformats.org/officeDocument/2006/relationships/image" Target="../media/image34.jpeg"/><Relationship Id="rId10" Type="http://schemas.openxmlformats.org/officeDocument/2006/relationships/image" Target="../media/image13.svg"/><Relationship Id="rId19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21.svg"/><Relationship Id="rId22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9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0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30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551610" y="1450414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85315" y="8352136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3"/>
                </a:lnTo>
                <a:lnTo>
                  <a:pt x="0" y="1483203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280812" y="2854147"/>
            <a:ext cx="15978488" cy="370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6"/>
              </a:lnSpc>
            </a:pPr>
            <a:r>
              <a:rPr lang="en-US" sz="1019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Alzheimer’s disease detection using deep learning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14102" y="6877084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Early detection using MLP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58253" y="8377152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2"/>
                </a:lnTo>
                <a:lnTo>
                  <a:pt x="0" y="14832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376100" y="-1000845"/>
            <a:ext cx="3160194" cy="2436223"/>
          </a:xfrm>
          <a:custGeom>
            <a:avLst/>
            <a:gdLst/>
            <a:ahLst/>
            <a:cxnLst/>
            <a:rect l="l" t="t" r="r" b="b"/>
            <a:pathLst>
              <a:path w="3160194" h="2436223">
                <a:moveTo>
                  <a:pt x="0" y="0"/>
                </a:moveTo>
                <a:lnTo>
                  <a:pt x="3160194" y="0"/>
                </a:lnTo>
                <a:lnTo>
                  <a:pt x="3160194" y="2436223"/>
                </a:lnTo>
                <a:lnTo>
                  <a:pt x="0" y="2436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804819">
            <a:off x="3839137" y="4611056"/>
            <a:ext cx="5074305" cy="4114800"/>
          </a:xfrm>
          <a:custGeom>
            <a:avLst/>
            <a:gdLst/>
            <a:ahLst/>
            <a:cxnLst/>
            <a:rect l="l" t="t" r="r" b="b"/>
            <a:pathLst>
              <a:path w="5074305" h="4114800">
                <a:moveTo>
                  <a:pt x="0" y="0"/>
                </a:moveTo>
                <a:lnTo>
                  <a:pt x="5074305" y="0"/>
                </a:lnTo>
                <a:lnTo>
                  <a:pt x="50743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2827288"/>
            <a:ext cx="7025086" cy="131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10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91672" y="202430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91672" y="4717783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91672" y="7411266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18908" y="1397278"/>
            <a:ext cx="4132127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r>
              <a:rPr lang="en-US" sz="2099" b="1" spc="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Class Imbalance</a:t>
            </a:r>
            <a:r>
              <a:rPr lang="en-US" sz="2099" spc="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Fewer Alzheimer’s cases compared to non-Alzheimer’s, making it challenging for the model to learn equally from both classes.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86988" y="4233253"/>
            <a:ext cx="4132127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34"/>
              </a:lnSpc>
              <a:spcBef>
                <a:spcPct val="0"/>
              </a:spcBef>
            </a:pPr>
            <a:r>
              <a:rPr lang="en-US" sz="2099" b="1" spc="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Selection:</a:t>
            </a:r>
            <a:r>
              <a:rPr lang="en-US" sz="2099" spc="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Identifying the most impactful features from the dataset to ensure better model accuracy and interpretability.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86988" y="6919176"/>
            <a:ext cx="4284125" cy="155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 b="1" spc="-1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 Generalization:</a:t>
            </a:r>
            <a:r>
              <a:rPr lang="en-US" sz="2202" spc="-18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Ensuring   the model performs well  on new and diverse data, not just the training dataset.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2250" y="8516699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2"/>
                </a:lnTo>
                <a:lnTo>
                  <a:pt x="0" y="148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68300" y="7797861"/>
            <a:ext cx="2441778" cy="2202040"/>
          </a:xfrm>
          <a:custGeom>
            <a:avLst/>
            <a:gdLst/>
            <a:ahLst/>
            <a:cxnLst/>
            <a:rect l="l" t="t" r="r" b="b"/>
            <a:pathLst>
              <a:path w="2441778" h="2202040">
                <a:moveTo>
                  <a:pt x="0" y="0"/>
                </a:moveTo>
                <a:lnTo>
                  <a:pt x="2441779" y="0"/>
                </a:lnTo>
                <a:lnTo>
                  <a:pt x="2441779" y="2202040"/>
                </a:lnTo>
                <a:lnTo>
                  <a:pt x="0" y="2202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427049" y="485145"/>
            <a:ext cx="12860951" cy="256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10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</a:t>
            </a:r>
          </a:p>
          <a:p>
            <a:pPr algn="l">
              <a:lnSpc>
                <a:spcPts val="9893"/>
              </a:lnSpc>
            </a:pPr>
            <a:endParaRPr lang="en-US" sz="1019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1854260"/>
            <a:ext cx="18288000" cy="605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Dataset: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•https://www.kaggle.com/datasets/rabieelkharoua/alzheimers-disease-dataset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47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Using GANs and GNNs for Alzheimer’s Diagnosis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•https://www.sciencedirect.com/science/article/pii/S0893608023006020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47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Neuroimaging and Machine Learning for Alzheimer’s Prediction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•https://www.nature.com/articles/s41598-018-37769-z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47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Attention-Based Neural Networks for Alzheimer’s Classification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•https://ieeexplore.ieee.org/abstract/document/9074248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47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Public Health Data Integration in Alzheimer’s Prediction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47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•https://www.frontiersin.org/journals/public-health/articles/10.3389/fpubh.2022.853294/full</a:t>
            </a:r>
          </a:p>
        </p:txBody>
      </p:sp>
      <p:sp>
        <p:nvSpPr>
          <p:cNvPr id="7" name="Freeform 7"/>
          <p:cNvSpPr/>
          <p:nvPr/>
        </p:nvSpPr>
        <p:spPr>
          <a:xfrm>
            <a:off x="12103894" y="3616606"/>
            <a:ext cx="5398309" cy="3053788"/>
          </a:xfrm>
          <a:custGeom>
            <a:avLst/>
            <a:gdLst/>
            <a:ahLst/>
            <a:cxnLst/>
            <a:rect l="l" t="t" r="r" b="b"/>
            <a:pathLst>
              <a:path w="5398309" h="3053788">
                <a:moveTo>
                  <a:pt x="0" y="0"/>
                </a:moveTo>
                <a:lnTo>
                  <a:pt x="5398309" y="0"/>
                </a:lnTo>
                <a:lnTo>
                  <a:pt x="5398309" y="3053788"/>
                </a:lnTo>
                <a:lnTo>
                  <a:pt x="0" y="305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330250" y="8472481"/>
            <a:ext cx="1858099" cy="2102842"/>
          </a:xfrm>
          <a:custGeom>
            <a:avLst/>
            <a:gdLst/>
            <a:ahLst/>
            <a:cxnLst/>
            <a:rect l="l" t="t" r="r" b="b"/>
            <a:pathLst>
              <a:path w="1858099" h="2102842">
                <a:moveTo>
                  <a:pt x="0" y="0"/>
                </a:moveTo>
                <a:lnTo>
                  <a:pt x="1858100" y="0"/>
                </a:lnTo>
                <a:lnTo>
                  <a:pt x="1858100" y="2102842"/>
                </a:lnTo>
                <a:lnTo>
                  <a:pt x="0" y="2102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2250" y="8516699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2"/>
                </a:lnTo>
                <a:lnTo>
                  <a:pt x="0" y="148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68300" y="7797861"/>
            <a:ext cx="2441778" cy="2202040"/>
          </a:xfrm>
          <a:custGeom>
            <a:avLst/>
            <a:gdLst/>
            <a:ahLst/>
            <a:cxnLst/>
            <a:rect l="l" t="t" r="r" b="b"/>
            <a:pathLst>
              <a:path w="2441778" h="2202040">
                <a:moveTo>
                  <a:pt x="0" y="0"/>
                </a:moveTo>
                <a:lnTo>
                  <a:pt x="2441779" y="0"/>
                </a:lnTo>
                <a:lnTo>
                  <a:pt x="2441779" y="2202040"/>
                </a:lnTo>
                <a:lnTo>
                  <a:pt x="0" y="2202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88757" y="1568489"/>
            <a:ext cx="3389099" cy="4114800"/>
          </a:xfrm>
          <a:custGeom>
            <a:avLst/>
            <a:gdLst/>
            <a:ahLst/>
            <a:cxnLst/>
            <a:rect l="l" t="t" r="r" b="b"/>
            <a:pathLst>
              <a:path w="3389099" h="4114800">
                <a:moveTo>
                  <a:pt x="0" y="0"/>
                </a:moveTo>
                <a:lnTo>
                  <a:pt x="3389099" y="0"/>
                </a:lnTo>
                <a:lnTo>
                  <a:pt x="33890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4237116" cy="4368161"/>
          </a:xfrm>
          <a:custGeom>
            <a:avLst/>
            <a:gdLst/>
            <a:ahLst/>
            <a:cxnLst/>
            <a:rect l="l" t="t" r="r" b="b"/>
            <a:pathLst>
              <a:path w="4237116" h="4368161">
                <a:moveTo>
                  <a:pt x="0" y="0"/>
                </a:moveTo>
                <a:lnTo>
                  <a:pt x="4237116" y="0"/>
                </a:lnTo>
                <a:lnTo>
                  <a:pt x="4237116" y="4368161"/>
                </a:lnTo>
                <a:lnTo>
                  <a:pt x="0" y="4368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04341" y="6567307"/>
            <a:ext cx="2598031" cy="2690993"/>
          </a:xfrm>
          <a:custGeom>
            <a:avLst/>
            <a:gdLst/>
            <a:ahLst/>
            <a:cxnLst/>
            <a:rect l="l" t="t" r="r" b="b"/>
            <a:pathLst>
              <a:path w="2598031" h="2690993">
                <a:moveTo>
                  <a:pt x="0" y="0"/>
                </a:moveTo>
                <a:lnTo>
                  <a:pt x="2598032" y="0"/>
                </a:lnTo>
                <a:lnTo>
                  <a:pt x="2598032" y="2690993"/>
                </a:lnTo>
                <a:lnTo>
                  <a:pt x="0" y="2690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713333" y="4177661"/>
            <a:ext cx="6861334" cy="1741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  <a:spcBef>
                <a:spcPct val="0"/>
              </a:spcBef>
            </a:pPr>
            <a:r>
              <a:rPr lang="en-US" sz="10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805773" y="-1570786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85315" y="8352136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3"/>
                </a:lnTo>
                <a:lnTo>
                  <a:pt x="0" y="148320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8700" y="312061"/>
            <a:ext cx="2956135" cy="4079766"/>
          </a:xfrm>
          <a:custGeom>
            <a:avLst/>
            <a:gdLst/>
            <a:ahLst/>
            <a:cxnLst/>
            <a:rect l="l" t="t" r="r" b="b"/>
            <a:pathLst>
              <a:path w="2956135" h="4079766">
                <a:moveTo>
                  <a:pt x="0" y="0"/>
                </a:moveTo>
                <a:lnTo>
                  <a:pt x="2956135" y="0"/>
                </a:lnTo>
                <a:lnTo>
                  <a:pt x="2956135" y="4079766"/>
                </a:lnTo>
                <a:lnTo>
                  <a:pt x="0" y="407976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2358" t="-3367" b="-189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768801" y="4564768"/>
            <a:ext cx="2837458" cy="3975369"/>
          </a:xfrm>
          <a:custGeom>
            <a:avLst/>
            <a:gdLst/>
            <a:ahLst/>
            <a:cxnLst/>
            <a:rect l="l" t="t" r="r" b="b"/>
            <a:pathLst>
              <a:path w="2837458" h="3975369">
                <a:moveTo>
                  <a:pt x="0" y="0"/>
                </a:moveTo>
                <a:lnTo>
                  <a:pt x="2837459" y="0"/>
                </a:lnTo>
                <a:lnTo>
                  <a:pt x="2837459" y="3975368"/>
                </a:lnTo>
                <a:lnTo>
                  <a:pt x="0" y="397536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7686" t="-16588" r="-5380" b="-268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417986" y="169508"/>
            <a:ext cx="3066250" cy="4027203"/>
          </a:xfrm>
          <a:custGeom>
            <a:avLst/>
            <a:gdLst/>
            <a:ahLst/>
            <a:cxnLst/>
            <a:rect l="l" t="t" r="r" b="b"/>
            <a:pathLst>
              <a:path w="3066250" h="4027203">
                <a:moveTo>
                  <a:pt x="0" y="0"/>
                </a:moveTo>
                <a:lnTo>
                  <a:pt x="3066250" y="0"/>
                </a:lnTo>
                <a:lnTo>
                  <a:pt x="3066250" y="4027203"/>
                </a:lnTo>
                <a:lnTo>
                  <a:pt x="0" y="402720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t="-10370" r="-8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446551" y="4633003"/>
            <a:ext cx="3009957" cy="4078584"/>
          </a:xfrm>
          <a:custGeom>
            <a:avLst/>
            <a:gdLst/>
            <a:ahLst/>
            <a:cxnLst/>
            <a:rect l="l" t="t" r="r" b="b"/>
            <a:pathLst>
              <a:path w="3009957" h="4078584">
                <a:moveTo>
                  <a:pt x="0" y="0"/>
                </a:moveTo>
                <a:lnTo>
                  <a:pt x="3009957" y="0"/>
                </a:lnTo>
                <a:lnTo>
                  <a:pt x="3009957" y="4078583"/>
                </a:lnTo>
                <a:lnTo>
                  <a:pt x="0" y="407858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9382" t="-18941" r="-7631" b="-389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456508" y="60306"/>
            <a:ext cx="3197038" cy="4245607"/>
          </a:xfrm>
          <a:custGeom>
            <a:avLst/>
            <a:gdLst/>
            <a:ahLst/>
            <a:cxnLst/>
            <a:rect l="l" t="t" r="r" b="b"/>
            <a:pathLst>
              <a:path w="3197038" h="4245607">
                <a:moveTo>
                  <a:pt x="0" y="0"/>
                </a:moveTo>
                <a:lnTo>
                  <a:pt x="3197038" y="0"/>
                </a:lnTo>
                <a:lnTo>
                  <a:pt x="3197038" y="4245607"/>
                </a:lnTo>
                <a:lnTo>
                  <a:pt x="0" y="424560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17955" t="-49730" r="-311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143361" y="4685197"/>
            <a:ext cx="2988501" cy="4026390"/>
          </a:xfrm>
          <a:custGeom>
            <a:avLst/>
            <a:gdLst/>
            <a:ahLst/>
            <a:cxnLst/>
            <a:rect l="l" t="t" r="r" b="b"/>
            <a:pathLst>
              <a:path w="2988501" h="4026390">
                <a:moveTo>
                  <a:pt x="0" y="0"/>
                </a:moveTo>
                <a:lnTo>
                  <a:pt x="2988501" y="0"/>
                </a:lnTo>
                <a:lnTo>
                  <a:pt x="2988501" y="4026389"/>
                </a:lnTo>
                <a:lnTo>
                  <a:pt x="0" y="402638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56440" t="-6363" r="-36097" b="-29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57763" y="4325152"/>
            <a:ext cx="1928217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Achyuth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83125" y="8644911"/>
            <a:ext cx="2112050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Sharanya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36993" y="4301486"/>
            <a:ext cx="1668780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Krishna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11892" y="8548218"/>
            <a:ext cx="4903446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Kavya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76135" y="4470585"/>
            <a:ext cx="1585555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Tracita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866322" y="8644911"/>
            <a:ext cx="1630925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spc="-3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Akhil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58253" y="8377152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2"/>
                </a:lnTo>
                <a:lnTo>
                  <a:pt x="0" y="1483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28700" y="1483247"/>
            <a:ext cx="7448519" cy="3285037"/>
            <a:chOff x="0" y="0"/>
            <a:chExt cx="9931359" cy="4380050"/>
          </a:xfrm>
        </p:grpSpPr>
        <p:sp>
          <p:nvSpPr>
            <p:cNvPr id="18" name="Freeform 18"/>
            <p:cNvSpPr/>
            <p:nvPr/>
          </p:nvSpPr>
          <p:spPr>
            <a:xfrm>
              <a:off x="6884481" y="0"/>
              <a:ext cx="3046878" cy="2998056"/>
            </a:xfrm>
            <a:custGeom>
              <a:avLst/>
              <a:gdLst/>
              <a:ahLst/>
              <a:cxnLst/>
              <a:rect l="l" t="t" r="r" b="b"/>
              <a:pathLst>
                <a:path w="3046878" h="2998056">
                  <a:moveTo>
                    <a:pt x="0" y="0"/>
                  </a:moveTo>
                  <a:lnTo>
                    <a:pt x="3046878" y="0"/>
                  </a:lnTo>
                  <a:lnTo>
                    <a:pt x="3046878" y="2998056"/>
                  </a:lnTo>
                  <a:lnTo>
                    <a:pt x="0" y="2998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88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84005"/>
              <a:ext cx="9366782" cy="3496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93"/>
                </a:lnSpc>
              </a:pPr>
              <a:r>
                <a:rPr lang="en-US" sz="101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Problem Statement 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53381" y="5270526"/>
            <a:ext cx="7639050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Develop an accessible MLP-based machine learning tool to analyze patient data for efficient early diagnosis.</a:t>
            </a:r>
          </a:p>
          <a:p>
            <a:pPr marL="0" lvl="0" indent="0" algn="l">
              <a:lnSpc>
                <a:spcPts val="2835"/>
              </a:lnSpc>
              <a:spcBef>
                <a:spcPct val="0"/>
              </a:spcBef>
            </a:pPr>
            <a:endParaRPr lang="en-US" sz="2100" spc="12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491672" y="202430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91672" y="4717783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91672" y="7411266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18908" y="1397278"/>
            <a:ext cx="4132127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099" b="1" spc="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Alzheimer's Disease Impact</a:t>
            </a:r>
            <a:r>
              <a:rPr lang="en-US" sz="2099" spc="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algn="l">
              <a:lnSpc>
                <a:spcPts val="2834"/>
              </a:lnSpc>
            </a:pPr>
            <a:r>
              <a:rPr lang="en-US" sz="2099" spc="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progressive neurodegenerative disorder causing memory loss, cognitive decline, affecting millions globally.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spc="3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218908" y="3946738"/>
            <a:ext cx="4132127" cy="2357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4"/>
              </a:lnSpc>
            </a:pPr>
            <a:r>
              <a:rPr lang="en-US" sz="2099" b="1" spc="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Current Diagnostic Challenges</a:t>
            </a:r>
            <a:r>
              <a:rPr lang="en-US" sz="2099" spc="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Early detection is limited by invasive, costly methods requiring specialized expertise, leading to undiagnosed or misdiagnosed cases.</a:t>
            </a: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2099" spc="3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218908" y="6640221"/>
            <a:ext cx="4132127" cy="200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4"/>
              </a:lnSpc>
            </a:pPr>
            <a:r>
              <a:rPr lang="en-US" sz="2099" b="1" spc="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Goal and Impact</a:t>
            </a:r>
            <a:r>
              <a:rPr lang="en-US" sz="2099" spc="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Improve early detection and treatment, enhancing patient quality of life while reducing societal and healthcare burdens. </a:t>
            </a: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2099" spc="3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4736" t="-4638" r="-121288" b="-17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516271" y="1995962"/>
            <a:ext cx="7134302" cy="5225876"/>
          </a:xfrm>
          <a:custGeom>
            <a:avLst/>
            <a:gdLst/>
            <a:ahLst/>
            <a:cxnLst/>
            <a:rect l="l" t="t" r="r" b="b"/>
            <a:pathLst>
              <a:path w="7134302" h="5225876">
                <a:moveTo>
                  <a:pt x="0" y="0"/>
                </a:moveTo>
                <a:lnTo>
                  <a:pt x="7134302" y="0"/>
                </a:lnTo>
                <a:lnTo>
                  <a:pt x="7134302" y="5225877"/>
                </a:lnTo>
                <a:lnTo>
                  <a:pt x="0" y="52258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85315" y="8364507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3"/>
                </a:lnTo>
                <a:lnTo>
                  <a:pt x="0" y="14832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219623" y="831324"/>
            <a:ext cx="7848753" cy="131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10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5966" y="2247635"/>
            <a:ext cx="9770305" cy="634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099" b="1" spc="12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 in Early Detection:</a:t>
            </a:r>
          </a:p>
          <a:p>
            <a:pPr marL="906777" lvl="2" indent="-302259" algn="l">
              <a:lnSpc>
                <a:spcPts val="2834"/>
              </a:lnSpc>
              <a:buFont typeface="Arial"/>
              <a:buChar char="⚬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Current diagnostic methods are invasive, costly, and require specialized expertise.</a:t>
            </a:r>
          </a:p>
          <a:p>
            <a:pPr marL="906777" lvl="2" indent="-302259" algn="l">
              <a:lnSpc>
                <a:spcPts val="2834"/>
              </a:lnSpc>
              <a:buFont typeface="Arial"/>
              <a:buChar char="⚬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Many cases go undiagnosed or are misdiagnosed, leading to delayed intervention.</a:t>
            </a:r>
          </a:p>
          <a:p>
            <a:pPr algn="l">
              <a:lnSpc>
                <a:spcPts val="2834"/>
              </a:lnSpc>
            </a:pPr>
            <a:r>
              <a:rPr lang="en-US" sz="2099" b="1" spc="12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Goal:</a:t>
            </a:r>
          </a:p>
          <a:p>
            <a:pPr marL="906777" lvl="2" indent="-302259" algn="l">
              <a:lnSpc>
                <a:spcPts val="2834"/>
              </a:lnSpc>
              <a:buFont typeface="Arial"/>
              <a:buChar char="⚬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Develop an accessible and efficient tool using a Multilayer Perceptron (MLP) model.</a:t>
            </a:r>
          </a:p>
          <a:p>
            <a:pPr marL="906777" lvl="2" indent="-302259" algn="l">
              <a:lnSpc>
                <a:spcPts val="2834"/>
              </a:lnSpc>
              <a:buFont typeface="Arial"/>
              <a:buChar char="⚬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Leverage machine learning to analyze a variety of patient data for early diagnosis.</a:t>
            </a:r>
          </a:p>
          <a:p>
            <a:pPr marL="906777" lvl="2" indent="-302259" algn="l">
              <a:lnSpc>
                <a:spcPts val="2834"/>
              </a:lnSpc>
              <a:buFont typeface="Arial"/>
              <a:buChar char="⚬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 an accurate diagnosis tool to aid in early detection and improve treatment options.</a:t>
            </a:r>
          </a:p>
          <a:p>
            <a:pPr algn="l">
              <a:lnSpc>
                <a:spcPts val="2834"/>
              </a:lnSpc>
            </a:pPr>
            <a:r>
              <a:rPr lang="en-US" sz="2099" b="1" spc="12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Impact:</a:t>
            </a:r>
          </a:p>
          <a:p>
            <a:pPr marL="906777" lvl="2" indent="-302259" algn="l">
              <a:lnSpc>
                <a:spcPts val="2834"/>
              </a:lnSpc>
              <a:buFont typeface="Arial"/>
              <a:buChar char="⚬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Improved early diagnosis will enhance patient care and management.</a:t>
            </a:r>
          </a:p>
          <a:p>
            <a:pPr marL="906777" lvl="2" indent="-302259" algn="l">
              <a:lnSpc>
                <a:spcPts val="2834"/>
              </a:lnSpc>
              <a:buFont typeface="Arial"/>
              <a:buChar char="⚬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 the societal and healthcare burden associated with late-stage Alzheimer's disease.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spc="12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42071" y="195186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07424" y="3296414"/>
            <a:ext cx="7175649" cy="5220284"/>
          </a:xfrm>
          <a:custGeom>
            <a:avLst/>
            <a:gdLst/>
            <a:ahLst/>
            <a:cxnLst/>
            <a:rect l="l" t="t" r="r" b="b"/>
            <a:pathLst>
              <a:path w="7175649" h="5220284">
                <a:moveTo>
                  <a:pt x="0" y="0"/>
                </a:moveTo>
                <a:lnTo>
                  <a:pt x="7175649" y="0"/>
                </a:lnTo>
                <a:lnTo>
                  <a:pt x="7175649" y="5220285"/>
                </a:lnTo>
                <a:lnTo>
                  <a:pt x="0" y="522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22250" y="8516699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2"/>
                </a:lnTo>
                <a:lnTo>
                  <a:pt x="0" y="148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97953" y="634757"/>
            <a:ext cx="8092094" cy="131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10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Background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3541" y="1923291"/>
            <a:ext cx="7707571" cy="679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endParaRPr/>
          </a:p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Alzheimer’s Disease Background:</a:t>
            </a:r>
          </a:p>
          <a:p>
            <a:pPr marL="431799" lvl="1" indent="-215899" algn="l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Alzheimer’s disease is the leading cause of dementia, marked by progressive memory loss and cognitive decline, predominantly affecting older adults.</a:t>
            </a:r>
          </a:p>
          <a:p>
            <a:pPr algn="l"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3388" lvl="1" indent="-226694" algn="l">
              <a:lnSpc>
                <a:spcPts val="2834"/>
              </a:lnSpc>
              <a:buFont typeface="Arial"/>
              <a:buChar char="•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has shown promise in advancing diagnosis, but reliance on pre-trained models and APIs limits flexibility, scalability, and data privacy.</a:t>
            </a:r>
          </a:p>
          <a:p>
            <a:pPr algn="l">
              <a:lnSpc>
                <a:spcPts val="2699"/>
              </a:lnSpc>
            </a:pPr>
            <a:endParaRPr lang="en-US" sz="2099" spc="12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699"/>
              </a:lnSpc>
            </a:pPr>
            <a:endParaRPr lang="en-US" sz="2099" spc="12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Diagnostic Challenges:</a:t>
            </a:r>
          </a:p>
          <a:p>
            <a:pPr marL="431799" lvl="1" indent="-215899" algn="l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Traditional methods include clinical assessments, neuroimaging, and biomarkers.</a:t>
            </a:r>
          </a:p>
          <a:p>
            <a:pPr algn="l"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31799" lvl="1" indent="-215899" algn="l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Limitations: Costly, invasive (e.g., lumbar puncture for cerebrospinal fluid), and time-consuming.</a:t>
            </a:r>
          </a:p>
          <a:p>
            <a:pPr algn="l"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699"/>
              </a:lnSpc>
            </a:pPr>
            <a:endParaRPr lang="en-US" sz="1999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1999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018093" y="6557226"/>
            <a:ext cx="3677577" cy="3450236"/>
          </a:xfrm>
          <a:custGeom>
            <a:avLst/>
            <a:gdLst/>
            <a:ahLst/>
            <a:cxnLst/>
            <a:rect l="l" t="t" r="r" b="b"/>
            <a:pathLst>
              <a:path w="3677577" h="3450236">
                <a:moveTo>
                  <a:pt x="0" y="0"/>
                </a:moveTo>
                <a:lnTo>
                  <a:pt x="3677577" y="0"/>
                </a:lnTo>
                <a:lnTo>
                  <a:pt x="3677577" y="3450235"/>
                </a:lnTo>
                <a:lnTo>
                  <a:pt x="0" y="34502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50092" y="2486323"/>
            <a:ext cx="8079944" cy="354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overview and EDA</a:t>
            </a:r>
          </a:p>
          <a:p>
            <a:pPr algn="l">
              <a:lnSpc>
                <a:spcPts val="9893"/>
              </a:lnSpc>
            </a:pPr>
            <a:endParaRPr lang="en-US" sz="9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2040" y="4993060"/>
            <a:ext cx="7644614" cy="108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8"/>
              </a:lnSpc>
              <a:spcBef>
                <a:spcPct val="0"/>
              </a:spcBef>
            </a:pPr>
            <a:r>
              <a:rPr lang="en-US" sz="2176" spc="13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Alzheimer's Disease Dataset from Kaggle, consisting of 2,234 rows and 33 columns, covering data from 2,149 patients (IDs: 4751–6900).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91672" y="202430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91672" y="4717783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91672" y="7411266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19105" y="1891780"/>
            <a:ext cx="4554445" cy="116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3"/>
              </a:lnSpc>
              <a:spcBef>
                <a:spcPct val="0"/>
              </a:spcBef>
            </a:pPr>
            <a:r>
              <a:rPr lang="en-US" sz="1743" spc="2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Designed for Alzheimer's research, predictive modeling, and statistical analysis, focusing on early diagnosis using non-invasive and multi-dimensional data.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18908" y="4025481"/>
            <a:ext cx="4132127" cy="239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just">
              <a:lnSpc>
                <a:spcPts val="2160"/>
              </a:lnSpc>
              <a:buFont typeface="Arial"/>
              <a:buChar char="•"/>
            </a:pPr>
            <a:r>
              <a:rPr lang="en-US" sz="1600" spc="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Demographics: Age, gender, ethnicity, education level.</a:t>
            </a:r>
          </a:p>
          <a:p>
            <a:pPr marL="345441" lvl="1" indent="-172721" algn="just">
              <a:lnSpc>
                <a:spcPts val="2160"/>
              </a:lnSpc>
              <a:buFont typeface="Arial"/>
              <a:buChar char="•"/>
            </a:pPr>
            <a:r>
              <a:rPr lang="en-US" sz="1600" spc="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Lifestyle &amp; Medical Factors: Smoking, physical activity, cardiovascular history, and more.</a:t>
            </a:r>
          </a:p>
          <a:p>
            <a:pPr marL="345441" lvl="1" indent="-172721" algn="just">
              <a:lnSpc>
                <a:spcPts val="2160"/>
              </a:lnSpc>
              <a:buFont typeface="Arial"/>
              <a:buChar char="•"/>
            </a:pPr>
            <a:r>
              <a:rPr lang="en-US" sz="1600" spc="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Cognitive and Clinical Assessments: MMSE, Functional Assessment, Activities of Daily Living (ADL).</a:t>
            </a:r>
          </a:p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endParaRPr lang="en-US" sz="1600" spc="2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218908" y="6787966"/>
            <a:ext cx="4132127" cy="213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159"/>
              </a:lnSpc>
              <a:buFont typeface="Arial"/>
              <a:buChar char="•"/>
            </a:pPr>
            <a:r>
              <a:rPr lang="en-US" sz="1599" spc="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Numerical Features: Min-Max Scaling and Standard Scaler (Z-Score Normalization) for consistent feature ranges.</a:t>
            </a:r>
          </a:p>
          <a:p>
            <a:pPr marL="345439" lvl="1" indent="-172720" algn="just">
              <a:lnSpc>
                <a:spcPts val="2159"/>
              </a:lnSpc>
              <a:buFont typeface="Arial"/>
              <a:buChar char="•"/>
            </a:pPr>
            <a:r>
              <a:rPr lang="en-US" sz="1599" spc="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Categorical Features: One-Hot Encoding to enable model interpretation of non-numerical data.</a:t>
            </a:r>
          </a:p>
          <a:p>
            <a:pPr marL="0" lvl="0" indent="0" algn="just">
              <a:lnSpc>
                <a:spcPts val="2159"/>
              </a:lnSpc>
              <a:spcBef>
                <a:spcPct val="0"/>
              </a:spcBef>
            </a:pPr>
            <a:endParaRPr lang="en-US" sz="1599" spc="2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322250" y="8516699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2"/>
                </a:lnTo>
                <a:lnTo>
                  <a:pt x="0" y="14832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14866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63960" y="392852"/>
            <a:ext cx="5995340" cy="4981467"/>
          </a:xfrm>
          <a:custGeom>
            <a:avLst/>
            <a:gdLst/>
            <a:ahLst/>
            <a:cxnLst/>
            <a:rect l="l" t="t" r="r" b="b"/>
            <a:pathLst>
              <a:path w="5995340" h="4981467">
                <a:moveTo>
                  <a:pt x="0" y="0"/>
                </a:moveTo>
                <a:lnTo>
                  <a:pt x="5995340" y="0"/>
                </a:lnTo>
                <a:lnTo>
                  <a:pt x="5995340" y="4981468"/>
                </a:lnTo>
                <a:lnTo>
                  <a:pt x="0" y="4981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442" b="-134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18374" y="392852"/>
            <a:ext cx="2362631" cy="2410848"/>
          </a:xfrm>
          <a:custGeom>
            <a:avLst/>
            <a:gdLst/>
            <a:ahLst/>
            <a:cxnLst/>
            <a:rect l="l" t="t" r="r" b="b"/>
            <a:pathLst>
              <a:path w="2362631" h="2410848">
                <a:moveTo>
                  <a:pt x="0" y="0"/>
                </a:moveTo>
                <a:lnTo>
                  <a:pt x="2362631" y="0"/>
                </a:lnTo>
                <a:lnTo>
                  <a:pt x="2362631" y="2410848"/>
                </a:lnTo>
                <a:lnTo>
                  <a:pt x="0" y="2410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199425" y="5521596"/>
            <a:ext cx="5059875" cy="263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4" spc="-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balanced distribution achieved through SMOTE ensures equal representation of Alzheimer’s and non-Alzheimer’s cases, enhancing the model's fairness and performance in predicting diagnosis.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0700" y="345227"/>
            <a:ext cx="5397666" cy="281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 spc="-21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heatmap highlights the correlation of key features such as Memory Complaints, Behavioral Problems, and ADL with Alzheimer’s diagnosis. Strong associations emphasize their importance in early prediction models.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8714575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2"/>
                </a:lnTo>
                <a:lnTo>
                  <a:pt x="0" y="148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1E74B013-60FA-0FAB-5043-EBA4AA3F1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196552"/>
            <a:ext cx="9015471" cy="55180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2250" y="8516699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2"/>
                </a:lnTo>
                <a:lnTo>
                  <a:pt x="0" y="148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29482" y="3086100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8" y="0"/>
                </a:lnTo>
                <a:lnTo>
                  <a:pt x="412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484814" y="634757"/>
            <a:ext cx="8705232" cy="131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10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12" y="212002"/>
            <a:ext cx="2329864" cy="23298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304" y="1922430"/>
            <a:ext cx="2498740" cy="24987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117" y="3440369"/>
            <a:ext cx="2384365" cy="23843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496" y="4727966"/>
            <a:ext cx="2697746" cy="26977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4922" y="6636716"/>
            <a:ext cx="3161771" cy="31617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2660" y="5792274"/>
            <a:ext cx="2817252" cy="281725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75095" y="6910232"/>
            <a:ext cx="3488015" cy="348801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84554" y="990600"/>
            <a:ext cx="2348579" cy="69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  <a:spcBef>
                <a:spcPct val="0"/>
              </a:spcBef>
            </a:pPr>
            <a:r>
              <a:rPr lang="en-US" sz="1992" spc="-16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</a:t>
            </a:r>
          </a:p>
          <a:p>
            <a:pPr algn="ctr">
              <a:lnSpc>
                <a:spcPts val="2790"/>
              </a:lnSpc>
              <a:spcBef>
                <a:spcPct val="0"/>
              </a:spcBef>
            </a:pPr>
            <a:r>
              <a:rPr lang="en-US" sz="1992" spc="-16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8002" y="2960808"/>
            <a:ext cx="1551342" cy="37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9"/>
              </a:lnSpc>
              <a:spcBef>
                <a:spcPct val="0"/>
              </a:spcBef>
            </a:pPr>
            <a:r>
              <a:rPr lang="en-US" sz="2149" spc="-17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29865" y="4349408"/>
            <a:ext cx="1296869" cy="60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 spc="-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 </a:t>
            </a:r>
          </a:p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 spc="-14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Compilation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5078" y="5748699"/>
            <a:ext cx="1236583" cy="54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sz="3265" spc="-2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44647" y="6930479"/>
            <a:ext cx="1937506" cy="49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4"/>
              </a:lnSpc>
              <a:spcBef>
                <a:spcPct val="0"/>
              </a:spcBef>
            </a:pPr>
            <a:r>
              <a:rPr lang="en-US" sz="2931" spc="-2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Evaluation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01868" y="7948191"/>
            <a:ext cx="1747879" cy="481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  <a:spcBef>
                <a:spcPct val="0"/>
              </a:spcBef>
            </a:pPr>
            <a:r>
              <a:rPr lang="en-US" sz="2792" spc="-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Explainability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69437" y="8308080"/>
            <a:ext cx="3379230" cy="56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2"/>
              </a:lnSpc>
              <a:spcBef>
                <a:spcPct val="0"/>
              </a:spcBef>
            </a:pPr>
            <a:r>
              <a:rPr lang="en-US" sz="3301" spc="-27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Deployment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2250" y="8516699"/>
            <a:ext cx="2781005" cy="1483203"/>
          </a:xfrm>
          <a:custGeom>
            <a:avLst/>
            <a:gdLst/>
            <a:ahLst/>
            <a:cxnLst/>
            <a:rect l="l" t="t" r="r" b="b"/>
            <a:pathLst>
              <a:path w="2781005" h="1483203">
                <a:moveTo>
                  <a:pt x="0" y="0"/>
                </a:moveTo>
                <a:lnTo>
                  <a:pt x="2781005" y="0"/>
                </a:lnTo>
                <a:lnTo>
                  <a:pt x="2781005" y="1483202"/>
                </a:lnTo>
                <a:lnTo>
                  <a:pt x="0" y="148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97100" y="1653286"/>
            <a:ext cx="9980550" cy="8507820"/>
          </a:xfrm>
          <a:custGeom>
            <a:avLst/>
            <a:gdLst/>
            <a:ahLst/>
            <a:cxnLst/>
            <a:rect l="l" t="t" r="r" b="b"/>
            <a:pathLst>
              <a:path w="9980550" h="8507820">
                <a:moveTo>
                  <a:pt x="0" y="0"/>
                </a:moveTo>
                <a:lnTo>
                  <a:pt x="9980550" y="0"/>
                </a:lnTo>
                <a:lnTo>
                  <a:pt x="9980550" y="8507820"/>
                </a:lnTo>
                <a:lnTo>
                  <a:pt x="0" y="8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7" t="-1524" b="-15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68300" y="7797861"/>
            <a:ext cx="2441778" cy="2202040"/>
          </a:xfrm>
          <a:custGeom>
            <a:avLst/>
            <a:gdLst/>
            <a:ahLst/>
            <a:cxnLst/>
            <a:rect l="l" t="t" r="r" b="b"/>
            <a:pathLst>
              <a:path w="2441778" h="2202040">
                <a:moveTo>
                  <a:pt x="0" y="0"/>
                </a:moveTo>
                <a:lnTo>
                  <a:pt x="2441779" y="0"/>
                </a:lnTo>
                <a:lnTo>
                  <a:pt x="2441779" y="2202040"/>
                </a:lnTo>
                <a:lnTo>
                  <a:pt x="0" y="2202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12753" y="552266"/>
            <a:ext cx="2805764" cy="3155767"/>
          </a:xfrm>
          <a:custGeom>
            <a:avLst/>
            <a:gdLst/>
            <a:ahLst/>
            <a:cxnLst/>
            <a:rect l="l" t="t" r="r" b="b"/>
            <a:pathLst>
              <a:path w="2805764" h="3155767">
                <a:moveTo>
                  <a:pt x="0" y="0"/>
                </a:moveTo>
                <a:lnTo>
                  <a:pt x="2805763" y="0"/>
                </a:lnTo>
                <a:lnTo>
                  <a:pt x="2805763" y="3155767"/>
                </a:lnTo>
                <a:lnTo>
                  <a:pt x="0" y="31557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440208" y="228600"/>
            <a:ext cx="12860951" cy="256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3"/>
              </a:lnSpc>
            </a:pPr>
            <a:r>
              <a:rPr lang="en-US" sz="10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 and Analysis</a:t>
            </a:r>
          </a:p>
          <a:p>
            <a:pPr algn="l">
              <a:lnSpc>
                <a:spcPts val="9893"/>
              </a:lnSpc>
            </a:pPr>
            <a:endParaRPr lang="en-US" sz="1019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676</Words>
  <Application>Microsoft Macintosh PowerPoint</Application>
  <PresentationFormat>Custom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DM Sans Bold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cp:lastModifiedBy>ACHYUTH SAMAVEDHI - 122130209 - MITBLR</cp:lastModifiedBy>
  <cp:revision>3</cp:revision>
  <dcterms:created xsi:type="dcterms:W3CDTF">2006-08-16T00:00:00Z</dcterms:created>
  <dcterms:modified xsi:type="dcterms:W3CDTF">2024-12-29T00:44:47Z</dcterms:modified>
  <dc:identifier>DAGadsvhZQ8</dc:identifier>
</cp:coreProperties>
</file>